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256" r:id="rId2"/>
    <p:sldId id="313" r:id="rId3"/>
    <p:sldId id="312" r:id="rId4"/>
    <p:sldId id="315" r:id="rId5"/>
    <p:sldId id="316" r:id="rId6"/>
    <p:sldId id="318" r:id="rId7"/>
    <p:sldId id="319" r:id="rId8"/>
    <p:sldId id="320" r:id="rId9"/>
    <p:sldId id="321" r:id="rId10"/>
    <p:sldId id="323" r:id="rId11"/>
    <p:sldId id="322" r:id="rId12"/>
    <p:sldId id="324" r:id="rId13"/>
    <p:sldId id="326" r:id="rId14"/>
    <p:sldId id="298" r:id="rId15"/>
    <p:sldId id="328" r:id="rId16"/>
    <p:sldId id="307" r:id="rId17"/>
    <p:sldId id="327" r:id="rId18"/>
    <p:sldId id="330" r:id="rId19"/>
    <p:sldId id="308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40" r:id="rId29"/>
    <p:sldId id="341" r:id="rId30"/>
    <p:sldId id="342" r:id="rId31"/>
    <p:sldId id="343" r:id="rId32"/>
    <p:sldId id="344" r:id="rId33"/>
    <p:sldId id="309" r:id="rId34"/>
    <p:sldId id="345" r:id="rId35"/>
    <p:sldId id="346" r:id="rId36"/>
    <p:sldId id="347" r:id="rId37"/>
    <p:sldId id="301" r:id="rId38"/>
    <p:sldId id="329" r:id="rId39"/>
  </p:sldIdLst>
  <p:sldSz cx="12192000" cy="6858000"/>
  <p:notesSz cx="6858000" cy="9144000"/>
  <p:embeddedFontLst>
    <p:embeddedFont>
      <p:font typeface="210 앱굴림 B" panose="02020603020101020101" pitchFamily="18" charset="-127"/>
      <p:regular r:id="rId41"/>
    </p:embeddedFont>
    <p:embeddedFont>
      <p:font typeface="210 앱굴림 L" panose="02020603020101020101" pitchFamily="18" charset="-127"/>
      <p:regular r:id="rId42"/>
    </p:embeddedFont>
    <p:embeddedFont>
      <p:font typeface="210 앱굴림 R" panose="02020603020101020101" pitchFamily="18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736AC26-38E8-4E4B-A971-D2EF4A6A55F9}">
          <p14:sldIdLst>
            <p14:sldId id="256"/>
          </p14:sldIdLst>
        </p14:section>
        <p14:section name="Intro. to C#" id="{B132BC60-C267-41EE-ACF2-23CB61C6A01F}">
          <p14:sldIdLst>
            <p14:sldId id="313"/>
            <p14:sldId id="312"/>
            <p14:sldId id="315"/>
            <p14:sldId id="316"/>
            <p14:sldId id="318"/>
            <p14:sldId id="319"/>
            <p14:sldId id="320"/>
            <p14:sldId id="321"/>
            <p14:sldId id="323"/>
            <p14:sldId id="322"/>
            <p14:sldId id="324"/>
            <p14:sldId id="326"/>
          </p14:sldIdLst>
        </p14:section>
        <p14:section name="C# Programming" id="{3D13CD0A-4193-41C6-8D35-3C256F28099D}">
          <p14:sldIdLst>
            <p14:sldId id="298"/>
            <p14:sldId id="328"/>
            <p14:sldId id="307"/>
            <p14:sldId id="327"/>
            <p14:sldId id="330"/>
            <p14:sldId id="308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4"/>
            <p14:sldId id="309"/>
            <p14:sldId id="345"/>
            <p14:sldId id="346"/>
            <p14:sldId id="347"/>
            <p14:sldId id="301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F4A41-3589-4728-BD63-53101A89C559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7B14F-0488-4CDF-B52C-C2146B62A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9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7B14F-0488-4CDF-B52C-C2146B62A2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175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7B14F-0488-4CDF-B52C-C2146B62A2F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131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7B14F-0488-4CDF-B52C-C2146B62A2F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14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7B14F-0488-4CDF-B52C-C2146B62A2F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354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7B14F-0488-4CDF-B52C-C2146B62A2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233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525F1-9D83-4D08-93BA-F73A92335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9887F6-A1DC-4A53-85CD-3C94E3C2B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2B5E6E-1678-4FAE-9927-796D932E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56D53-830A-4A71-A823-3C6EAE14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80D06-F6F1-4D46-B801-31B4563E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8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C1794-F0D1-4F12-BCE9-8A4575A9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91A77B-85F5-4399-A1DC-BA23835C2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F8F03-139F-4B0F-83DB-6A3295B4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B48B0-2D2C-43C7-8D37-A1FCD428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A60B6-4173-4464-B431-F8BB8512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F444E-D790-4C0E-A0E5-50B8615F2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6B1407-767B-48FC-A579-F38BC1409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8C0F1-73B2-4441-A6F1-42CB774E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6C65E-BECB-4379-9AFD-3D04D7E5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11A75-5864-416C-91B9-8DE36774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5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95A62-C0F1-4FFA-9D05-90FF0FEF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1F661-45F2-4F22-816C-04EA95B6B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B598E-8134-4271-B156-43BD6417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D20C48-D2D7-48E3-9489-E51A1331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4FDD9-97BB-48D6-B6BF-04A52255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4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8FD29-A0EC-4E8C-AB17-C158E270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EE446A-ADFE-4F02-8A39-EBE96F549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15AB5-F947-4A78-968F-53F4E10F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E4A51-877F-44F7-BC51-3716C903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C21B1-45F5-4143-95B1-4E63E24F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5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F5481-D741-4946-A46B-F550815D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BFFDE-DC4D-40EF-B6E6-1F4BB52AD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CCE12E-4C82-4D90-8B18-769C427BA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98CAC2-4849-4D8D-9137-26120273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4EF7D0-EC52-4DC8-A4F7-0AB190926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D81CF-1FE9-4076-B70C-62BA69AE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0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7B4B3-B453-4968-8413-90883304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7FA76-11C7-4DC5-86F7-9FCCF3F4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175ABA-C5FD-4D81-8F5E-38EF6AAB9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4F176A-83D8-4CB7-872B-C537F1A20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BC912B-A985-4524-AF74-B14205CF8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500B3E-113B-4AC2-A3F0-A7876A94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249BCC-2187-4286-B494-AC39F98B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701AAA-694F-4547-9A78-D1463152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88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7D8D-DD84-448D-AE72-76FE61B3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548DE-C663-49AF-85C9-76D5A79F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68E5C4-A669-4E77-9401-F9CDDC71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D8CA2E-A6EF-4786-A150-0B96CD40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116E19-2F49-4487-A484-F297DEBF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42409-3D04-438E-86E7-1F300D5B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DF2E37-DD13-4407-BF31-8F7FF0C0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AE5C9-E2E6-4214-ACDC-A8612950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0C6D5-04A8-4CC1-BB91-F2B7AF7DD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7B9E83-F4F1-4413-A795-195C2A39B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1E1A7C-39E5-42BA-B0BA-DAC560C3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62B1C-9C4E-4AB8-819C-2C53B7DF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61736-AB01-49C0-84C6-F7B9A272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DA520-BCC3-4A7A-B556-4F14D6AB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8B5A08-3C5E-44F6-8237-2B6193729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0E7F4-BF90-4C1E-BD23-D61FB7A58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5ADED3-B327-441E-A419-C31BCD9E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CAFCB6-A0EE-4CFD-8091-9B4C4DD4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8E8F9-5253-4BC3-A0DE-85B32B6A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BF7116-980E-45AD-9158-9B6ECFF7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B2832F-E394-47A1-976D-AEE0D13EA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D1872-F12E-47E1-85A8-35567743C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6FC29-B5FF-48FD-A177-5EC92022276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855498-1C7F-4A76-866B-F60186AF2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FDABF-DD3C-4175-828F-97107B92C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9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dotnet/csharp/language-reference/keywords/floating-point-types-tabl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hyperlink" Target="https://docs.microsoft.com/ko-kr/dotnet/csharp/language-reference/keywords/try-finally" TargetMode="External"/><Relationship Id="rId21" Type="http://schemas.openxmlformats.org/officeDocument/2006/relationships/hyperlink" Target="https://docs.microsoft.com/ko-kr/dotnet/csharp/language-reference/keywords/enum" TargetMode="External"/><Relationship Id="rId42" Type="http://schemas.openxmlformats.org/officeDocument/2006/relationships/hyperlink" Target="https://docs.microsoft.com/ko-kr/dotnet/csharp/language-reference/keywords/null" TargetMode="External"/><Relationship Id="rId47" Type="http://schemas.openxmlformats.org/officeDocument/2006/relationships/hyperlink" Target="https://docs.microsoft.com/ko-kr/dotnet/csharp/language-reference/keywords/params" TargetMode="External"/><Relationship Id="rId63" Type="http://schemas.openxmlformats.org/officeDocument/2006/relationships/hyperlink" Target="https://docs.microsoft.com/ko-kr/dotnet/csharp/language-reference/keywords/throw" TargetMode="External"/><Relationship Id="rId68" Type="http://schemas.openxmlformats.org/officeDocument/2006/relationships/hyperlink" Target="https://docs.microsoft.com/ko-kr/dotnet/csharp/language-reference/keywords/unchecked" TargetMode="External"/><Relationship Id="rId2" Type="http://schemas.openxmlformats.org/officeDocument/2006/relationships/hyperlink" Target="https://docs.microsoft.com/ko-kr/dotnet/csharp/language-reference/keywords/abstract" TargetMode="External"/><Relationship Id="rId16" Type="http://schemas.openxmlformats.org/officeDocument/2006/relationships/hyperlink" Target="https://docs.microsoft.com/ko-kr/dotnet/csharp/language-reference/keywords/default" TargetMode="External"/><Relationship Id="rId29" Type="http://schemas.openxmlformats.org/officeDocument/2006/relationships/hyperlink" Target="https://docs.microsoft.com/ko-kr/dotnet/csharp/language-reference/keywords/for" TargetMode="External"/><Relationship Id="rId11" Type="http://schemas.openxmlformats.org/officeDocument/2006/relationships/hyperlink" Target="https://docs.microsoft.com/ko-kr/dotnet/csharp/language-reference/keywords/checked" TargetMode="External"/><Relationship Id="rId24" Type="http://schemas.openxmlformats.org/officeDocument/2006/relationships/hyperlink" Target="https://docs.microsoft.com/ko-kr/dotnet/csharp/language-reference/keywords/extern" TargetMode="External"/><Relationship Id="rId32" Type="http://schemas.openxmlformats.org/officeDocument/2006/relationships/hyperlink" Target="https://docs.microsoft.com/ko-kr/dotnet/csharp/language-reference/keywords/implicit" TargetMode="External"/><Relationship Id="rId37" Type="http://schemas.openxmlformats.org/officeDocument/2006/relationships/hyperlink" Target="https://docs.microsoft.com/ko-kr/dotnet/csharp/language-reference/keywords/is" TargetMode="External"/><Relationship Id="rId40" Type="http://schemas.openxmlformats.org/officeDocument/2006/relationships/hyperlink" Target="https://docs.microsoft.com/ko-kr/dotnet/csharp/language-reference/keywords/namespace" TargetMode="External"/><Relationship Id="rId45" Type="http://schemas.openxmlformats.org/officeDocument/2006/relationships/hyperlink" Target="https://docs.microsoft.com/ko-kr/dotnet/csharp/language-reference/keywords/out" TargetMode="External"/><Relationship Id="rId53" Type="http://schemas.openxmlformats.org/officeDocument/2006/relationships/hyperlink" Target="https://docs.microsoft.com/ko-kr/dotnet/csharp/language-reference/keywords/return" TargetMode="External"/><Relationship Id="rId58" Type="http://schemas.openxmlformats.org/officeDocument/2006/relationships/hyperlink" Target="https://docs.microsoft.com/ko-kr/dotnet/csharp/language-reference/keywords/stackalloc" TargetMode="External"/><Relationship Id="rId66" Type="http://schemas.openxmlformats.org/officeDocument/2006/relationships/hyperlink" Target="https://docs.microsoft.com/ko-kr/dotnet/csharp/language-reference/keywords/uint" TargetMode="External"/><Relationship Id="rId74" Type="http://schemas.openxmlformats.org/officeDocument/2006/relationships/hyperlink" Target="https://docs.microsoft.com/ko-kr/dotnet/csharp/language-reference/keywords/void" TargetMode="External"/><Relationship Id="rId5" Type="http://schemas.openxmlformats.org/officeDocument/2006/relationships/hyperlink" Target="https://docs.microsoft.com/ko-kr/dotnet/csharp/language-reference/keywords/bool" TargetMode="External"/><Relationship Id="rId61" Type="http://schemas.openxmlformats.org/officeDocument/2006/relationships/hyperlink" Target="https://docs.microsoft.com/ko-kr/dotnet/csharp/language-reference/keywords/struct" TargetMode="External"/><Relationship Id="rId19" Type="http://schemas.openxmlformats.org/officeDocument/2006/relationships/hyperlink" Target="https://docs.microsoft.com/ko-kr/dotnet/csharp/language-reference/keywords/double" TargetMode="External"/><Relationship Id="rId14" Type="http://schemas.openxmlformats.org/officeDocument/2006/relationships/hyperlink" Target="https://docs.microsoft.com/ko-kr/dotnet/csharp/language-reference/keywords/continue" TargetMode="External"/><Relationship Id="rId22" Type="http://schemas.openxmlformats.org/officeDocument/2006/relationships/hyperlink" Target="https://docs.microsoft.com/ko-kr/dotnet/csharp/language-reference/keywords/event" TargetMode="External"/><Relationship Id="rId27" Type="http://schemas.openxmlformats.org/officeDocument/2006/relationships/hyperlink" Target="https://docs.microsoft.com/ko-kr/dotnet/csharp/language-reference/keywords/fixed-statement" TargetMode="External"/><Relationship Id="rId30" Type="http://schemas.openxmlformats.org/officeDocument/2006/relationships/hyperlink" Target="https://docs.microsoft.com/ko-kr/dotnet/csharp/language-reference/keywords/foreach-in" TargetMode="External"/><Relationship Id="rId35" Type="http://schemas.openxmlformats.org/officeDocument/2006/relationships/hyperlink" Target="https://docs.microsoft.com/ko-kr/dotnet/csharp/language-reference/keywords/interface" TargetMode="External"/><Relationship Id="rId43" Type="http://schemas.openxmlformats.org/officeDocument/2006/relationships/hyperlink" Target="https://docs.microsoft.com/ko-kr/dotnet/csharp/language-reference/keywords/object" TargetMode="External"/><Relationship Id="rId48" Type="http://schemas.openxmlformats.org/officeDocument/2006/relationships/hyperlink" Target="https://docs.microsoft.com/ko-kr/dotnet/csharp/language-reference/keywords/private" TargetMode="External"/><Relationship Id="rId56" Type="http://schemas.openxmlformats.org/officeDocument/2006/relationships/hyperlink" Target="https://docs.microsoft.com/ko-kr/dotnet/csharp/language-reference/keywords/short" TargetMode="External"/><Relationship Id="rId64" Type="http://schemas.openxmlformats.org/officeDocument/2006/relationships/hyperlink" Target="https://docs.microsoft.com/ko-kr/dotnet/csharp/language-reference/keywords/true" TargetMode="External"/><Relationship Id="rId69" Type="http://schemas.openxmlformats.org/officeDocument/2006/relationships/hyperlink" Target="https://docs.microsoft.com/ko-kr/dotnet/csharp/language-reference/keywords/unsafe" TargetMode="External"/><Relationship Id="rId8" Type="http://schemas.openxmlformats.org/officeDocument/2006/relationships/hyperlink" Target="https://docs.microsoft.com/ko-kr/dotnet/csharp/language-reference/keywords/switch" TargetMode="External"/><Relationship Id="rId51" Type="http://schemas.openxmlformats.org/officeDocument/2006/relationships/hyperlink" Target="https://docs.microsoft.com/ko-kr/dotnet/csharp/language-reference/keywords/readonly" TargetMode="External"/><Relationship Id="rId72" Type="http://schemas.openxmlformats.org/officeDocument/2006/relationships/hyperlink" Target="https://docs.microsoft.com/ko-kr/dotnet/csharp/language-reference/keywords/using-static" TargetMode="External"/><Relationship Id="rId3" Type="http://schemas.openxmlformats.org/officeDocument/2006/relationships/hyperlink" Target="https://docs.microsoft.com/ko-kr/dotnet/csharp/language-reference/keywords/as" TargetMode="External"/><Relationship Id="rId12" Type="http://schemas.openxmlformats.org/officeDocument/2006/relationships/hyperlink" Target="https://docs.microsoft.com/ko-kr/dotnet/csharp/language-reference/keywords/class" TargetMode="External"/><Relationship Id="rId17" Type="http://schemas.openxmlformats.org/officeDocument/2006/relationships/hyperlink" Target="https://docs.microsoft.com/ko-kr/dotnet/csharp/language-reference/keywords/delegate" TargetMode="External"/><Relationship Id="rId25" Type="http://schemas.openxmlformats.org/officeDocument/2006/relationships/hyperlink" Target="https://docs.microsoft.com/ko-kr/dotnet/csharp/language-reference/keywords/false" TargetMode="External"/><Relationship Id="rId33" Type="http://schemas.openxmlformats.org/officeDocument/2006/relationships/hyperlink" Target="https://docs.microsoft.com/ko-kr/dotnet/csharp/language-reference/keywords/in" TargetMode="External"/><Relationship Id="rId38" Type="http://schemas.openxmlformats.org/officeDocument/2006/relationships/hyperlink" Target="https://docs.microsoft.com/ko-kr/dotnet/csharp/language-reference/keywords/lock-statement" TargetMode="External"/><Relationship Id="rId46" Type="http://schemas.openxmlformats.org/officeDocument/2006/relationships/hyperlink" Target="https://docs.microsoft.com/ko-kr/dotnet/csharp/language-reference/keywords/override" TargetMode="External"/><Relationship Id="rId59" Type="http://schemas.openxmlformats.org/officeDocument/2006/relationships/hyperlink" Target="https://docs.microsoft.com/ko-kr/dotnet/csharp/language-reference/keywords/static" TargetMode="External"/><Relationship Id="rId67" Type="http://schemas.openxmlformats.org/officeDocument/2006/relationships/hyperlink" Target="https://docs.microsoft.com/ko-kr/dotnet/csharp/language-reference/keywords/ulong" TargetMode="External"/><Relationship Id="rId20" Type="http://schemas.openxmlformats.org/officeDocument/2006/relationships/hyperlink" Target="https://docs.microsoft.com/ko-kr/dotnet/csharp/language-reference/keywords/if-else" TargetMode="External"/><Relationship Id="rId41" Type="http://schemas.openxmlformats.org/officeDocument/2006/relationships/hyperlink" Target="https://docs.microsoft.com/ko-kr/dotnet/csharp/language-reference/keywords/new" TargetMode="External"/><Relationship Id="rId54" Type="http://schemas.openxmlformats.org/officeDocument/2006/relationships/hyperlink" Target="https://docs.microsoft.com/ko-kr/dotnet/csharp/language-reference/keywords/sbyte" TargetMode="External"/><Relationship Id="rId62" Type="http://schemas.openxmlformats.org/officeDocument/2006/relationships/hyperlink" Target="https://docs.microsoft.com/ko-kr/dotnet/csharp/language-reference/keywords/this" TargetMode="External"/><Relationship Id="rId70" Type="http://schemas.openxmlformats.org/officeDocument/2006/relationships/hyperlink" Target="https://docs.microsoft.com/ko-kr/dotnet/csharp/language-reference/keywords/ushort" TargetMode="External"/><Relationship Id="rId75" Type="http://schemas.openxmlformats.org/officeDocument/2006/relationships/hyperlink" Target="https://docs.microsoft.com/ko-kr/dotnet/csharp/language-reference/keywords/volati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dotnet/csharp/language-reference/keywords/break" TargetMode="External"/><Relationship Id="rId15" Type="http://schemas.openxmlformats.org/officeDocument/2006/relationships/hyperlink" Target="https://docs.microsoft.com/ko-kr/dotnet/csharp/language-reference/keywords/decimal" TargetMode="External"/><Relationship Id="rId23" Type="http://schemas.openxmlformats.org/officeDocument/2006/relationships/hyperlink" Target="https://docs.microsoft.com/ko-kr/dotnet/csharp/language-reference/keywords/explicit" TargetMode="External"/><Relationship Id="rId28" Type="http://schemas.openxmlformats.org/officeDocument/2006/relationships/hyperlink" Target="https://docs.microsoft.com/ko-kr/dotnet/csharp/language-reference/keywords/float" TargetMode="External"/><Relationship Id="rId36" Type="http://schemas.openxmlformats.org/officeDocument/2006/relationships/hyperlink" Target="https://docs.microsoft.com/ko-kr/dotnet/csharp/language-reference/keywords/internal" TargetMode="External"/><Relationship Id="rId49" Type="http://schemas.openxmlformats.org/officeDocument/2006/relationships/hyperlink" Target="https://docs.microsoft.com/ko-kr/dotnet/csharp/language-reference/keywords/protected" TargetMode="External"/><Relationship Id="rId57" Type="http://schemas.openxmlformats.org/officeDocument/2006/relationships/hyperlink" Target="https://docs.microsoft.com/ko-kr/dotnet/csharp/language-reference/keywords/sizeof" TargetMode="External"/><Relationship Id="rId10" Type="http://schemas.openxmlformats.org/officeDocument/2006/relationships/hyperlink" Target="https://docs.microsoft.com/ko-kr/dotnet/csharp/language-reference/keywords/char" TargetMode="External"/><Relationship Id="rId31" Type="http://schemas.openxmlformats.org/officeDocument/2006/relationships/hyperlink" Target="https://docs.microsoft.com/ko-kr/dotnet/csharp/language-reference/keywords/goto" TargetMode="External"/><Relationship Id="rId44" Type="http://schemas.openxmlformats.org/officeDocument/2006/relationships/hyperlink" Target="https://docs.microsoft.com/ko-kr/dotnet/csharp/language-reference/keywords/operator" TargetMode="External"/><Relationship Id="rId52" Type="http://schemas.openxmlformats.org/officeDocument/2006/relationships/hyperlink" Target="https://docs.microsoft.com/ko-kr/dotnet/csharp/language-reference/keywords/ref" TargetMode="External"/><Relationship Id="rId60" Type="http://schemas.openxmlformats.org/officeDocument/2006/relationships/hyperlink" Target="https://docs.microsoft.com/ko-kr/dotnet/csharp/language-reference/keywords/string" TargetMode="External"/><Relationship Id="rId65" Type="http://schemas.openxmlformats.org/officeDocument/2006/relationships/hyperlink" Target="https://docs.microsoft.com/ko-kr/dotnet/csharp/language-reference/keywords/typeof" TargetMode="External"/><Relationship Id="rId73" Type="http://schemas.openxmlformats.org/officeDocument/2006/relationships/hyperlink" Target="https://docs.microsoft.com/ko-kr/dotnet/csharp/language-reference/keywords/virtual" TargetMode="External"/><Relationship Id="rId4" Type="http://schemas.openxmlformats.org/officeDocument/2006/relationships/hyperlink" Target="https://docs.microsoft.com/ko-kr/dotnet/csharp/language-reference/keywords/base" TargetMode="External"/><Relationship Id="rId9" Type="http://schemas.openxmlformats.org/officeDocument/2006/relationships/hyperlink" Target="https://docs.microsoft.com/ko-kr/dotnet/csharp/language-reference/keywords/try-catch" TargetMode="External"/><Relationship Id="rId13" Type="http://schemas.openxmlformats.org/officeDocument/2006/relationships/hyperlink" Target="https://docs.microsoft.com/ko-kr/dotnet/csharp/language-reference/keywords/const" TargetMode="External"/><Relationship Id="rId18" Type="http://schemas.openxmlformats.org/officeDocument/2006/relationships/hyperlink" Target="https://docs.microsoft.com/ko-kr/dotnet/csharp/language-reference/keywords/do" TargetMode="External"/><Relationship Id="rId39" Type="http://schemas.openxmlformats.org/officeDocument/2006/relationships/hyperlink" Target="https://docs.microsoft.com/ko-kr/dotnet/csharp/language-reference/keywords/long" TargetMode="External"/><Relationship Id="rId34" Type="http://schemas.openxmlformats.org/officeDocument/2006/relationships/hyperlink" Target="https://docs.microsoft.com/ko-kr/dotnet/csharp/language-reference/keywords/int" TargetMode="External"/><Relationship Id="rId50" Type="http://schemas.openxmlformats.org/officeDocument/2006/relationships/hyperlink" Target="https://docs.microsoft.com/ko-kr/dotnet/csharp/language-reference/keywords/public" TargetMode="External"/><Relationship Id="rId55" Type="http://schemas.openxmlformats.org/officeDocument/2006/relationships/hyperlink" Target="https://docs.microsoft.com/ko-kr/dotnet/csharp/language-reference/keywords/sealed" TargetMode="External"/><Relationship Id="rId76" Type="http://schemas.openxmlformats.org/officeDocument/2006/relationships/hyperlink" Target="https://docs.microsoft.com/ko-kr/dotnet/csharp/language-reference/keywords/while" TargetMode="External"/><Relationship Id="rId7" Type="http://schemas.openxmlformats.org/officeDocument/2006/relationships/hyperlink" Target="https://docs.microsoft.com/ko-kr/dotnet/csharp/language-reference/keywords/byte" TargetMode="External"/><Relationship Id="rId71" Type="http://schemas.openxmlformats.org/officeDocument/2006/relationships/hyperlink" Target="https://docs.microsoft.com/ko-kr/dotnet/csharp/language-reference/keywords/using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utorials.org/module/3366/19780" TargetMode="External"/><Relationship Id="rId2" Type="http://schemas.openxmlformats.org/officeDocument/2006/relationships/hyperlink" Target="https://docs.microsoft.com/ko-kr/dotnet/csharp/tutorial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418" y="492442"/>
            <a:ext cx="11573164" cy="1397462"/>
          </a:xfrm>
          <a:effectLst>
            <a:outerShdw blurRad="190500" dist="317500" dir="5400000" sx="90000" sy="-19000" rotWithShape="0">
              <a:prstClr val="black">
                <a:alpha val="20000"/>
              </a:prstClr>
            </a:outerShdw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10000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C# </a:t>
            </a:r>
            <a:r>
              <a:rPr lang="ko-KR" altLang="en-US" sz="10000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교실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8885382" y="5288340"/>
            <a:ext cx="299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 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2019/4/12  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BE2917A-22B1-4F26-816B-E9A5BFD40A80}"/>
              </a:ext>
            </a:extLst>
          </p:cNvPr>
          <p:cNvSpPr txBox="1">
            <a:spLocks/>
          </p:cNvSpPr>
          <p:nvPr/>
        </p:nvSpPr>
        <p:spPr>
          <a:xfrm>
            <a:off x="766618" y="2475216"/>
            <a:ext cx="10658764" cy="2227811"/>
          </a:xfrm>
          <a:prstGeom prst="rect">
            <a:avLst/>
          </a:prstGeom>
          <a:effectLst>
            <a:outerShdw blurRad="190500" dist="3175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dirty="0">
                <a:solidFill>
                  <a:schemeClr val="accent2">
                    <a:lumMod val="5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CLASS 1</a:t>
            </a:r>
          </a:p>
          <a:p>
            <a:pPr algn="l"/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- Introduction to C#</a:t>
            </a:r>
          </a:p>
          <a:p>
            <a:pPr algn="l"/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- C# Basic (Part 1)</a:t>
            </a:r>
            <a:endParaRPr lang="ko-KR" altLang="en-US" sz="5400" dirty="0">
              <a:solidFill>
                <a:schemeClr val="accent4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378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String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TMI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62" y="1690688"/>
            <a:ext cx="11922876" cy="50206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ToUpper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 .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ToLower</a:t>
            </a:r>
            <a:b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.To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까지 입력하면 힌트를 제공하는 갓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intelliSense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확인하기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dirty="0">
              <a:solidFill>
                <a:schemeClr val="accent6">
                  <a:lumMod val="7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아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소문자가 싫다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ToUpper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메서드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groot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= “      I am Groot         ”;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upperGroot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=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groot.</a:t>
            </a:r>
            <a:r>
              <a:rPr lang="en-US" altLang="ko-KR" dirty="0" err="1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ToUpper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(); 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갑자기 대문자가 싫다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ToLower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메서드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lowerGroot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=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groot.</a:t>
            </a:r>
            <a:r>
              <a:rPr lang="en-US" altLang="ko-KR" dirty="0" err="1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ToLower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(); 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57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String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TMI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62" y="1690687"/>
            <a:ext cx="11922876" cy="48912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.Trim() .</a:t>
            </a:r>
            <a:r>
              <a:rPr lang="en-US" altLang="ko-KR" dirty="0" err="1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TrimStart</a:t>
            </a: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 .</a:t>
            </a:r>
            <a:r>
              <a:rPr lang="en-US" altLang="ko-KR" dirty="0" err="1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TrimEnd</a:t>
            </a: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</a:t>
            </a:r>
            <a:b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.Replace()</a:t>
            </a:r>
            <a:b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아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문자열의 양 옆의 공백이 싫다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groot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= “      I am Groot         ”;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trimmedGroot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=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groot.Trim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(); 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아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그루트가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싫다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juhyeong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= 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groot.Replace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(“Groot”, “</a:t>
            </a:r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juhyeong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”);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381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Search String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62" y="1690687"/>
            <a:ext cx="11922876" cy="480218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.Contains(“</a:t>
            </a:r>
            <a:r>
              <a:rPr lang="ko-KR" altLang="en-US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이거 </a:t>
            </a:r>
            <a:r>
              <a:rPr lang="ko-KR" altLang="en-US" dirty="0" err="1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있</a:t>
            </a:r>
            <a:r>
              <a:rPr lang="en-US" altLang="ko-KR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?”)</a:t>
            </a:r>
            <a:b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문자열에 하위 문자열이 있는지 검색해보기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 Contains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메서드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groot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= “      I am Groot         ”;</a:t>
            </a:r>
          </a:p>
          <a:p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Groot.Contains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(“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Groot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”)); 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예상 되는 답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=&gt; 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true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    |   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없다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false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Contains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메서드는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부울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값을 반환한다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ko-KR" altLang="en-US" dirty="0" err="1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부울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bool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은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true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또는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false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값을 저장합니다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774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Search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에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대해서 더 궁금하다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…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62" y="1690687"/>
            <a:ext cx="11922876" cy="48021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문자열의 시작하는 부분을 체크하는 메서드는 없을까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  <a:p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StartsWith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(“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이걸로 시작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?”)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그럼 끝은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  <a:p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EndsWith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(“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이걸로 끝남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?”)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반환값은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뭘까요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??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322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780725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C# Programming</a:t>
            </a:r>
            <a:endParaRPr lang="ko-KR" altLang="en-US" sz="8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CC9D23F-9B7D-4EEB-811C-1DE303B43930}"/>
              </a:ext>
            </a:extLst>
          </p:cNvPr>
          <p:cNvSpPr txBox="1">
            <a:spLocks/>
          </p:cNvSpPr>
          <p:nvPr/>
        </p:nvSpPr>
        <p:spPr>
          <a:xfrm>
            <a:off x="1247775" y="3429001"/>
            <a:ext cx="9696450" cy="1397462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이제 본격적으로 </a:t>
            </a:r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C#</a:t>
            </a:r>
            <a:r>
              <a:rPr lang="ko-KR" altLang="en-US" sz="4800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에 대해서 꼼꼼히 </a:t>
            </a:r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</a:t>
            </a:r>
            <a:r>
              <a:rPr lang="ko-KR" altLang="en-US" sz="4800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매우 빠른 속도로</a:t>
            </a:r>
            <a:r>
              <a:rPr lang="en-US" altLang="ko-KR" sz="4800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) </a:t>
            </a:r>
            <a:r>
              <a:rPr lang="ko-KR" altLang="en-US" sz="4800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알아봅시다</a:t>
            </a:r>
          </a:p>
        </p:txBody>
      </p:sp>
    </p:spTree>
    <p:extLst>
      <p:ext uri="{BB962C8B-B14F-4D97-AF65-F5344CB8AC3E}">
        <p14:creationId xmlns:p14="http://schemas.microsoft.com/office/powerpoint/2010/main" val="1539357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BCFA75-1E53-4AE2-B406-EE11EC0A5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611"/>
            <a:ext cx="12192000" cy="602138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7E44F-C5A2-4BB9-8FA8-8A666904AE59}"/>
              </a:ext>
            </a:extLst>
          </p:cNvPr>
          <p:cNvSpPr/>
          <p:nvPr/>
        </p:nvSpPr>
        <p:spPr>
          <a:xfrm>
            <a:off x="2954496" y="743715"/>
            <a:ext cx="610899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&lt;- 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시스템에 관한 것 </a:t>
            </a:r>
            <a:r>
              <a:rPr lang="ko-KR" altLang="en-US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쓸래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!!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F8BB8F-B791-464D-AC45-244B465638D1}"/>
              </a:ext>
            </a:extLst>
          </p:cNvPr>
          <p:cNvSpPr/>
          <p:nvPr/>
        </p:nvSpPr>
        <p:spPr>
          <a:xfrm>
            <a:off x="2973238" y="2386293"/>
            <a:ext cx="62455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&lt;- 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프로그램이라는 </a:t>
            </a:r>
            <a:r>
              <a:rPr lang="ko-KR" altLang="en-US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클라스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! 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일단 외웁시다 </a:t>
            </a:r>
            <a:r>
              <a:rPr lang="ko-KR" altLang="en-US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ㅠㅠ</a:t>
            </a:r>
            <a:endParaRPr lang="en-US" altLang="ko-KR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535988-6304-4CBA-8A8B-9AA54F55056C}"/>
              </a:ext>
            </a:extLst>
          </p:cNvPr>
          <p:cNvSpPr/>
          <p:nvPr/>
        </p:nvSpPr>
        <p:spPr>
          <a:xfrm>
            <a:off x="1321441" y="3935975"/>
            <a:ext cx="1072103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&lt;- Main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함수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!</a:t>
            </a:r>
            <a:b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여기가 바로 프로그램의 시작점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(Entry Point)!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119A587A-1CF4-4728-A7B3-F4DFF12EE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157"/>
            <a:ext cx="11771746" cy="781315"/>
          </a:xfrm>
        </p:spPr>
        <p:txBody>
          <a:bodyPr>
            <a:normAutofit fontScale="90000"/>
          </a:bodyPr>
          <a:lstStyle/>
          <a:p>
            <a:r>
              <a:rPr lang="ko-KR" altLang="en-US" sz="600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먼저 우리 프로그램을 다시 한번 살펴보자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03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54" y="25385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할 것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41402"/>
            <a:ext cx="1051560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(int, float, string, bool…)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float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정확성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부동소수점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형 변환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암시적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vs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명시적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키워드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예약어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),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리터럴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변수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값형만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상수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(Const)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산술 연산자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(+-*/%)</a:t>
            </a: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문장 부호들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(;, {}, (), …)</a:t>
            </a:r>
          </a:p>
        </p:txBody>
      </p:sp>
    </p:spTree>
    <p:extLst>
      <p:ext uri="{BB962C8B-B14F-4D97-AF65-F5344CB8AC3E}">
        <p14:creationId xmlns:p14="http://schemas.microsoft.com/office/powerpoint/2010/main" val="1242786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자료형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C67881-396C-4F3A-955D-B2F87188E422}"/>
              </a:ext>
            </a:extLst>
          </p:cNvPr>
          <p:cNvSpPr/>
          <p:nvPr/>
        </p:nvSpPr>
        <p:spPr>
          <a:xfrm>
            <a:off x="457200" y="2522557"/>
            <a:ext cx="9790981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bool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		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참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거짓으로 나뉘는 그릇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true, false</a:t>
            </a:r>
          </a:p>
          <a:p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byte		1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바이트 만을 담는 그릇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양수만 가능 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0~255</a:t>
            </a:r>
          </a:p>
          <a:p>
            <a:r>
              <a:rPr lang="en-US" altLang="ko-KR" sz="28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sbyte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	1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바이트 만을 담는 그릇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음수 양수 가능 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-127~128</a:t>
            </a:r>
          </a:p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	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정수형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숫자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담는 그릇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음수 양수 가능</a:t>
            </a:r>
          </a:p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float	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소수점 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7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자리까지 숫자를 담는 그릇</a:t>
            </a:r>
          </a:p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double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소수점 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16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자리까지 숫자를 담는 그릇</a:t>
            </a:r>
          </a:p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char	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문자 하나를 담는 그릇 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'A'</a:t>
            </a:r>
          </a:p>
          <a:p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문자열을 담는 그릇 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"Hello" (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문자 </a:t>
            </a:r>
            <a:r>
              <a:rPr lang="ko-KR" altLang="en-US" sz="28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여러개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object	object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형 을 담는 그릇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r>
              <a: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모든 그릇이 올 수 있다</a:t>
            </a: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8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167361E-EA4E-4FB4-AFEC-F1DFA88FF91B}"/>
              </a:ext>
            </a:extLst>
          </p:cNvPr>
          <p:cNvCxnSpPr>
            <a:cxnSpLocks/>
          </p:cNvCxnSpPr>
          <p:nvPr/>
        </p:nvCxnSpPr>
        <p:spPr>
          <a:xfrm>
            <a:off x="2216988" y="2522557"/>
            <a:ext cx="0" cy="3970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62F5EB-3238-4958-BA61-1E4BDB06270E}"/>
              </a:ext>
            </a:extLst>
          </p:cNvPr>
          <p:cNvSpPr/>
          <p:nvPr/>
        </p:nvSpPr>
        <p:spPr>
          <a:xfrm>
            <a:off x="457200" y="1411630"/>
            <a:ext cx="116284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800" dirty="0">
                <a:solidFill>
                  <a:srgbClr val="66666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요리 재료를 각각 담아두면 정리도 되고 필요할 때 편하게 써먹을 수 있겠죠</a:t>
            </a:r>
            <a:r>
              <a:rPr lang="en-US" altLang="ko-KR" sz="2800" dirty="0">
                <a:solidFill>
                  <a:srgbClr val="66666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 ^^ </a:t>
            </a:r>
            <a:r>
              <a:rPr lang="ko-KR" altLang="en-US" sz="2800" dirty="0">
                <a:solidFill>
                  <a:srgbClr val="66666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이것이 </a:t>
            </a:r>
            <a:r>
              <a:rPr lang="ko-KR" altLang="en-US" sz="2800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자료형</a:t>
            </a:r>
            <a:r>
              <a:rPr lang="ko-KR" altLang="en-US" sz="2800" dirty="0" err="1">
                <a:solidFill>
                  <a:srgbClr val="66666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입니다</a:t>
            </a:r>
            <a:r>
              <a:rPr lang="en-US" altLang="ko-KR" sz="2800" dirty="0">
                <a:solidFill>
                  <a:srgbClr val="666666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sz="2800" b="0" i="0" dirty="0">
              <a:solidFill>
                <a:srgbClr val="666666"/>
              </a:solidFill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9488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자료형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- Object?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80315C-1BED-4786-9289-265040F8AF2F}"/>
              </a:ext>
            </a:extLst>
          </p:cNvPr>
          <p:cNvGrpSpPr/>
          <p:nvPr/>
        </p:nvGrpSpPr>
        <p:grpSpPr>
          <a:xfrm>
            <a:off x="534838" y="1485935"/>
            <a:ext cx="9126747" cy="523220"/>
            <a:chOff x="457200" y="2522557"/>
            <a:chExt cx="9790981" cy="52322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C67881-396C-4F3A-955D-B2F87188E422}"/>
                </a:ext>
              </a:extLst>
            </p:cNvPr>
            <p:cNvSpPr/>
            <p:nvPr/>
          </p:nvSpPr>
          <p:spPr>
            <a:xfrm>
              <a:off x="457200" y="2522557"/>
              <a:ext cx="9790981" cy="52322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sz="28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object	object</a:t>
              </a:r>
              <a:r>
                <a:rPr lang="ko-KR" altLang="en-US" sz="28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형 을 담는 그릇</a:t>
              </a:r>
              <a:r>
                <a:rPr lang="en-US" altLang="ko-KR" sz="28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. </a:t>
              </a:r>
              <a:r>
                <a:rPr lang="ko-KR" altLang="en-US" sz="28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모든 그릇이 올 수 있다</a:t>
              </a:r>
              <a:r>
                <a:rPr lang="en-US" altLang="ko-KR" sz="2800" dirty="0"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.</a:t>
              </a:r>
              <a:endParaRPr lang="ko-KR" altLang="en-US" sz="2800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167361E-EA4E-4FB4-AFEC-F1DFA88FF91B}"/>
                </a:ext>
              </a:extLst>
            </p:cNvPr>
            <p:cNvCxnSpPr>
              <a:cxnSpLocks/>
            </p:cNvCxnSpPr>
            <p:nvPr/>
          </p:nvCxnSpPr>
          <p:spPr>
            <a:xfrm>
              <a:off x="2216988" y="2522557"/>
              <a:ext cx="0" cy="5232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62F5EB-3238-4958-BA61-1E4BDB06270E}"/>
              </a:ext>
            </a:extLst>
          </p:cNvPr>
          <p:cNvSpPr/>
          <p:nvPr/>
        </p:nvSpPr>
        <p:spPr>
          <a:xfrm>
            <a:off x="448574" y="2400531"/>
            <a:ext cx="11628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다른 건 다 이해가 되는데 오브젝트형은 </a:t>
            </a:r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뭐죵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??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en-US" altLang="ko-KR" sz="2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205918-8A61-41D5-82C8-8599C0298FE2}"/>
              </a:ext>
            </a:extLst>
          </p:cNvPr>
          <p:cNvSpPr/>
          <p:nvPr/>
        </p:nvSpPr>
        <p:spPr>
          <a:xfrm>
            <a:off x="457200" y="2966619"/>
            <a:ext cx="11404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단순하게 이야기 하자면 </a:t>
            </a:r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Object</a:t>
            </a:r>
            <a:r>
              <a:rPr lang="ko-KR" altLang="en-US" sz="28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는 모든 자료형이 담길 수 있는 그릇입니다</a:t>
            </a:r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en-US" altLang="ko-KR" sz="2800" b="0" i="0" dirty="0">
              <a:solidFill>
                <a:schemeClr val="accent2">
                  <a:lumMod val="75000"/>
                </a:schemeClr>
              </a:solidFill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1A6714C-73C1-4FCE-B085-D24746598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30902"/>
              </p:ext>
            </p:extLst>
          </p:nvPr>
        </p:nvGraphicFramePr>
        <p:xfrm>
          <a:off x="491706" y="4054061"/>
          <a:ext cx="6096000" cy="643890"/>
        </p:xfrm>
        <a:graphic>
          <a:graphicData uri="http://schemas.openxmlformats.org/drawingml/2006/table">
            <a:tbl>
              <a:tblPr/>
              <a:tblGrid>
                <a:gridCol w="371475">
                  <a:extLst>
                    <a:ext uri="{9D8B030D-6E8A-4147-A177-3AD203B41FA5}">
                      <a16:colId xmlns:a16="http://schemas.microsoft.com/office/drawing/2014/main" val="4261478978"/>
                    </a:ext>
                  </a:extLst>
                </a:gridCol>
                <a:gridCol w="5724525">
                  <a:extLst>
                    <a:ext uri="{9D8B030D-6E8A-4147-A177-3AD203B41FA5}">
                      <a16:colId xmlns:a16="http://schemas.microsoft.com/office/drawing/2014/main" val="16250047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ko-KR" b="0" i="0" dirty="0">
                          <a:solidFill>
                            <a:srgbClr val="9DB9C2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1</a:t>
                      </a:r>
                    </a:p>
                    <a:p>
                      <a:pPr algn="r" fontAlgn="base"/>
                      <a:r>
                        <a:rPr lang="en-US" altLang="ko-KR" b="0" i="0" dirty="0">
                          <a:solidFill>
                            <a:srgbClr val="9DB9C2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2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int </a:t>
                      </a:r>
                      <a:r>
                        <a:rPr lang="en-US" b="0" i="0" dirty="0" err="1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= 10;</a:t>
                      </a:r>
                    </a:p>
                    <a:p>
                      <a:pPr algn="l" fontAlgn="base"/>
                      <a:r>
                        <a:rPr lang="en-US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Object obj = (Object)</a:t>
                      </a:r>
                      <a:r>
                        <a:rPr lang="en-US" b="0" i="0" dirty="0" err="1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;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226772"/>
                  </a:ext>
                </a:extLst>
              </a:tr>
            </a:tbl>
          </a:graphicData>
        </a:graphic>
      </p:graphicFrame>
      <p:sp>
        <p:nvSpPr>
          <p:cNvPr id="14" name="Rectangle 4">
            <a:extLst>
              <a:ext uri="{FF2B5EF4-FFF2-40B4-BE49-F238E27FC236}">
                <a16:creationId xmlns:a16="http://schemas.microsoft.com/office/drawing/2014/main" id="{40CB11B6-92E4-473A-B82C-D3E03B6DF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574" y="4697951"/>
            <a:ext cx="1140412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이것을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박싱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Boxing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)이라고 합니다. 박스에 담는다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처럼요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rgbClr val="666666"/>
              </a:solidFill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(반대는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언박싱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UnBoxing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 이겠죠?)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이것에 대해서는 나중에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(Class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에 대해서 배울 때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 더 이야기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해볼게요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kumimoji="0" lang="ko-KR" altLang="ko-KR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1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float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정확성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부동소수점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457200" y="1449236"/>
            <a:ext cx="11088023" cy="4511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float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는 정확하지 않아요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ㅠㅠ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E8E02C-2004-4602-B5EE-C6D1881F1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23" y="2610110"/>
            <a:ext cx="7152107" cy="36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4" y="735215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Introduction to C#</a:t>
            </a:r>
            <a:endParaRPr lang="ko-KR" altLang="en-US" sz="8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DB6F2CA-42A8-4D5E-A7F2-3C7C4A8538EE}"/>
              </a:ext>
            </a:extLst>
          </p:cNvPr>
          <p:cNvSpPr txBox="1">
            <a:spLocks/>
          </p:cNvSpPr>
          <p:nvPr/>
        </p:nvSpPr>
        <p:spPr>
          <a:xfrm>
            <a:off x="925916" y="3029990"/>
            <a:ext cx="10340167" cy="1397462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간단한 프로그램을 만들어보고 문자열에 대해서 알아보며 프로그래밍에 대한 감을 </a:t>
            </a:r>
            <a:r>
              <a:rPr lang="ko-KR" altLang="en-US" sz="4000" dirty="0" err="1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얻어봅시당</a:t>
            </a:r>
            <a:r>
              <a:rPr lang="en-US" altLang="ko-KR" sz="4000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sz="4000" dirty="0">
              <a:solidFill>
                <a:schemeClr val="accent6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62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3AFD03-4A99-424D-B18B-7293A80F9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905000"/>
            <a:ext cx="9334500" cy="304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72AE9F-AE8D-4A81-8B2A-268A608A28E5}"/>
              </a:ext>
            </a:extLst>
          </p:cNvPr>
          <p:cNvSpPr/>
          <p:nvPr/>
        </p:nvSpPr>
        <p:spPr>
          <a:xfrm>
            <a:off x="342181" y="6176362"/>
            <a:ext cx="115076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https://docs.microsoft.com/ko-kr/dotnet/csharp/language-reference/keywords/floating-point-types-table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3E0E2C3-480F-445A-8C1F-380B932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float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정확성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부동소수점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307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형 변환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암시적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457200" y="1768413"/>
            <a:ext cx="11088023" cy="4511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암시적으로 이루어지는 형 변환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더 큰 값으로 이동할 때는 알아서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해줌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pt-B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 	</a:t>
            </a:r>
            <a:r>
              <a:rPr lang="pt-BR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</a:t>
            </a:r>
            <a:r>
              <a:rPr lang="pt-B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pt-BR" altLang="ko-KR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num</a:t>
            </a:r>
            <a:r>
              <a:rPr lang="pt-B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= 2147483647;</a:t>
            </a:r>
          </a:p>
          <a:p>
            <a:r>
              <a:rPr lang="pt-B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pt-BR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long</a:t>
            </a:r>
            <a:r>
              <a:rPr lang="pt-B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pt-BR" altLang="ko-KR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bigNum</a:t>
            </a:r>
            <a:r>
              <a:rPr lang="pt-B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= num;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4835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형 변환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명시적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CC86ACF-81BA-4060-A115-C5FF0E140E66}"/>
              </a:ext>
            </a:extLst>
          </p:cNvPr>
          <p:cNvSpPr txBox="1">
            <a:spLocks/>
          </p:cNvSpPr>
          <p:nvPr/>
        </p:nvSpPr>
        <p:spPr>
          <a:xfrm>
            <a:off x="457200" y="1690688"/>
            <a:ext cx="11088023" cy="4511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명시적으로 이루어지는 형 변환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정보 손실의 위험이 있는 경우에는 컴파일러에서 캐스트라는 명시적 변환을 수행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double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x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= 1234.7;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	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= (int)x;</a:t>
            </a:r>
          </a:p>
        </p:txBody>
      </p:sp>
    </p:spTree>
    <p:extLst>
      <p:ext uri="{BB962C8B-B14F-4D97-AF65-F5344CB8AC3E}">
        <p14:creationId xmlns:p14="http://schemas.microsoft.com/office/powerpoint/2010/main" val="1545311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키워드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예약어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CC86ACF-81BA-4060-A115-C5FF0E140E66}"/>
              </a:ext>
            </a:extLst>
          </p:cNvPr>
          <p:cNvSpPr txBox="1">
            <a:spLocks/>
          </p:cNvSpPr>
          <p:nvPr/>
        </p:nvSpPr>
        <p:spPr>
          <a:xfrm>
            <a:off x="457200" y="1690688"/>
            <a:ext cx="11088023" cy="4511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키워드는 컴파일러에 대해 특별한 의미를 갖는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미리 정의되어 있는 예약된 식별자입니다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 </a:t>
            </a:r>
          </a:p>
          <a:p>
            <a:pPr marL="571500" indent="-571500">
              <a:buFontTx/>
              <a:buChar char="-"/>
            </a:pP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키워드는 프로그램에서 식별자로 사용되려면 접두어로 </a:t>
            </a:r>
            <a:r>
              <a:rPr lang="en-US" altLang="ko-KR" sz="36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@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을 포함해야 합니다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 </a:t>
            </a:r>
            <a:b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en-US" altLang="ko-KR" sz="36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@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(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가능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b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	(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불가능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9192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키워드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예약어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CC86ACF-81BA-4060-A115-C5FF0E140E66}"/>
              </a:ext>
            </a:extLst>
          </p:cNvPr>
          <p:cNvSpPr txBox="1">
            <a:spLocks/>
          </p:cNvSpPr>
          <p:nvPr/>
        </p:nvSpPr>
        <p:spPr>
          <a:xfrm>
            <a:off x="457200" y="1690688"/>
            <a:ext cx="11088023" cy="4511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키워드는 컴파일러에 대해 특별한 의미를 갖는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미리 정의되어 있는 예약된 식별자입니다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 </a:t>
            </a:r>
          </a:p>
          <a:p>
            <a:pPr marL="571500" indent="-571500">
              <a:buFontTx/>
              <a:buChar char="-"/>
            </a:pP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키워드는 프로그램에서 식별자로 사용되려면 접두어로 </a:t>
            </a:r>
            <a:r>
              <a:rPr lang="en-US" altLang="ko-KR" sz="36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@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을 포함해야 합니다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 </a:t>
            </a:r>
            <a:b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en-US" altLang="ko-KR" sz="36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@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(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가능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b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	(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불가능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2273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E094F-0751-4F7E-BBEA-6A19B10A1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74" y="2766218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키워드들 구경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9B448D79-3FF1-45D3-A6B8-DB1F88E687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991743"/>
              </p:ext>
            </p:extLst>
          </p:nvPr>
        </p:nvGraphicFramePr>
        <p:xfrm>
          <a:off x="4019910" y="0"/>
          <a:ext cx="8172092" cy="6858000"/>
        </p:xfrm>
        <a:graphic>
          <a:graphicData uri="http://schemas.openxmlformats.org/drawingml/2006/table">
            <a:tbl>
              <a:tblPr/>
              <a:tblGrid>
                <a:gridCol w="2043023">
                  <a:extLst>
                    <a:ext uri="{9D8B030D-6E8A-4147-A177-3AD203B41FA5}">
                      <a16:colId xmlns:a16="http://schemas.microsoft.com/office/drawing/2014/main" val="1801707425"/>
                    </a:ext>
                  </a:extLst>
                </a:gridCol>
                <a:gridCol w="2043023">
                  <a:extLst>
                    <a:ext uri="{9D8B030D-6E8A-4147-A177-3AD203B41FA5}">
                      <a16:colId xmlns:a16="http://schemas.microsoft.com/office/drawing/2014/main" val="1743835286"/>
                    </a:ext>
                  </a:extLst>
                </a:gridCol>
                <a:gridCol w="2043023">
                  <a:extLst>
                    <a:ext uri="{9D8B030D-6E8A-4147-A177-3AD203B41FA5}">
                      <a16:colId xmlns:a16="http://schemas.microsoft.com/office/drawing/2014/main" val="563185681"/>
                    </a:ext>
                  </a:extLst>
                </a:gridCol>
                <a:gridCol w="2043023">
                  <a:extLst>
                    <a:ext uri="{9D8B030D-6E8A-4147-A177-3AD203B41FA5}">
                      <a16:colId xmlns:a16="http://schemas.microsoft.com/office/drawing/2014/main" val="2085213878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abstract</a:t>
                      </a:r>
                      <a:endParaRPr 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30AF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A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AF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C0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as</a:t>
                      </a:r>
                      <a:endParaRPr 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C0A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D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A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D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base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50AD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BB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AD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D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bool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F0BB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C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BB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E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45535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break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D0C0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D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C0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byte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40D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D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D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F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case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C0D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E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D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FB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catch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50E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E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E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0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369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char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60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F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E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0F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checked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20F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B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F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A6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E0FB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0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FB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9C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const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900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E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03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A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22264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continue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F00F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6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0F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B5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decimal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F0A6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9C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A6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B3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default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109C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A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9C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B8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delegate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C0A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AE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A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C0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75313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60B5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B3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B5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D2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double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E0B3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B8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B3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D3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else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F0B8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C0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B8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CC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enum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70C0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D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C0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E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3243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event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A0D2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D3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D2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EE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explicit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C0D3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CC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D3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EA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extern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10CC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E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CC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E8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false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40E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EB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E1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95178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finally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90EE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EA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EE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F0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fixed</a:t>
                      </a:r>
                      <a:endParaRPr 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D0EA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E8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EA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FB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float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C0E8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E8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for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E0E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F8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0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81079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foreach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70F0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B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F0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15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goto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E0FB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FB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19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if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000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0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3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52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implicit</a:t>
                      </a:r>
                      <a:endParaRPr 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700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1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0B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59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06913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F015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19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15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67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B019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52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19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interface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2052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59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52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7A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internal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4059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6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59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7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57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is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B067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67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8E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lock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F0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7A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6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8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long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B07A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7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7A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2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namespace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207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89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7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2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5888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new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C08E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8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8E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2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null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B08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2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8F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38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object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A02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2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2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4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operator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502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2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5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74186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out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E02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38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2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64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override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C038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4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38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6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params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204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5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4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7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private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D05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5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5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4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79184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protected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A064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6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64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94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public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306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7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6B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9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readonly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907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4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7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9C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ref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0074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88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4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AA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43594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return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4094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9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94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B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sbyte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A09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9C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9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A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5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sealed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509C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AA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9C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C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5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short</a:t>
                      </a:r>
                      <a:endParaRPr 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90AA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B9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AA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C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32314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5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sizeof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D0B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B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C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5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stackalloc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50A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C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AE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D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5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static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40C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C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C1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D6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6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string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50C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C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C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E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15071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6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struct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10C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D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C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E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switch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90D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D6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D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E5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6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this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40D6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E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D6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6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throw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00E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EC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E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0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01813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6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true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80E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E5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ED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0A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try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50E5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F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E5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2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6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typeof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F0F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6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24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uint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600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08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05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1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36083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ulong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D00A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2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0A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2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6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unchecked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A02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24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22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3B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6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unsafe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2024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1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24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4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7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ushort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201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B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1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5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8482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7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using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702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3B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2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6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7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Static </a:t>
                      </a:r>
                      <a:r>
                        <a:rPr lang="ko-KR" alt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7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사용</a:t>
                      </a:r>
                      <a:endParaRPr lang="ko-KR" alt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F03B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4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3B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7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7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virtual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904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4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4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7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void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005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6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5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46785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7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volatile</a:t>
                      </a:r>
                      <a:endParaRPr 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C06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7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6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68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  <a:hlinkClick r:id="rId7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while</a:t>
                      </a:r>
                      <a:endParaRPr 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62790" marR="62790" marT="47092" marB="47092">
                    <a:lnL w="12700" cap="flat" cmpd="sng" algn="ctr">
                      <a:solidFill>
                        <a:srgbClr val="307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7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7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7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37674" marR="37674" marT="18837" marB="18837">
                    <a:lnL w="12700" cap="flat" cmpd="sng" algn="ctr">
                      <a:solidFill>
                        <a:srgbClr val="3071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047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37674" marR="37674" marT="18837" marB="18837">
                    <a:lnT w="12700" cap="flat" cmpd="sng" algn="ctr">
                      <a:solidFill>
                        <a:srgbClr val="005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432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8294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리터럴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CC86ACF-81BA-4060-A115-C5FF0E140E66}"/>
              </a:ext>
            </a:extLst>
          </p:cNvPr>
          <p:cNvSpPr txBox="1">
            <a:spLocks/>
          </p:cNvSpPr>
          <p:nvPr/>
        </p:nvSpPr>
        <p:spPr>
          <a:xfrm>
            <a:off x="457200" y="1690688"/>
            <a:ext cx="11088023" cy="4511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 err="1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리터럴</a:t>
            </a:r>
            <a:r>
              <a:rPr lang="en-US" altLang="ko-KR" sz="36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(literal)?</a:t>
            </a:r>
            <a:r>
              <a:rPr lang="ko-KR" altLang="en-US" sz="36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"</a:t>
            </a:r>
            <a:r>
              <a:rPr lang="ko-KR" altLang="en-US" sz="36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문자 그대로의</a:t>
            </a:r>
            <a:r>
              <a:rPr lang="en-US" altLang="ko-KR" sz="36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" </a:t>
            </a:r>
          </a:p>
          <a:p>
            <a:pPr marL="571500" indent="-571500">
              <a:buFontTx/>
              <a:buChar char="-"/>
            </a:pP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단어의 의미처럼 값 그대로라는 뜻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571500" indent="-571500"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소스 코드의 대입하는 문자나 값들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!!</a:t>
            </a:r>
          </a:p>
          <a:p>
            <a:pPr marL="571500" indent="-571500"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변하지 않는 값이므로 상수라고도 말한다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571500" indent="-571500">
              <a:buFontTx/>
              <a:buChar char="-"/>
            </a:pP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일단 정수형과 실수형만 </a:t>
            </a: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살펴봅시당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77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리터럴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정수형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CC86ACF-81BA-4060-A115-C5FF0E140E66}"/>
              </a:ext>
            </a:extLst>
          </p:cNvPr>
          <p:cNvSpPr txBox="1">
            <a:spLocks/>
          </p:cNvSpPr>
          <p:nvPr/>
        </p:nvSpPr>
        <p:spPr>
          <a:xfrm>
            <a:off x="457200" y="1690688"/>
            <a:ext cx="11088023" cy="4511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16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진수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0x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앞에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숫자만 적으면 값 크기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+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부호에 따라 결정 됨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2,147,483,647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이하는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</a:t>
            </a: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2,147,483,648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이상은 </a:t>
            </a:r>
            <a:r>
              <a:rPr lang="en-US" altLang="ko-KR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uint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9223372036854775807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이하는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long 9223372036854775808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이상은 </a:t>
            </a:r>
            <a:r>
              <a:rPr lang="en-US" altLang="ko-KR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ulong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숫자에 접미사를 붙여서 우리가 지정할 수도 있다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예를 들어서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10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뒤에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L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을 붙여서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L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은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Long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형으로 취급 가능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763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리터럴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실수형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  <a:r>
              <a:rPr lang="ko-KR" altLang="en-US" sz="6000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중요</a:t>
            </a:r>
            <a:r>
              <a:rPr lang="en-US" altLang="ko-KR" sz="6000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  <a:endParaRPr lang="en-US" altLang="ko-KR" sz="6000" dirty="0">
              <a:solidFill>
                <a:srgbClr val="FF0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CC86ACF-81BA-4060-A115-C5FF0E140E66}"/>
              </a:ext>
            </a:extLst>
          </p:cNvPr>
          <p:cNvSpPr txBox="1">
            <a:spLocks/>
          </p:cNvSpPr>
          <p:nvPr/>
        </p:nvSpPr>
        <p:spPr>
          <a:xfrm>
            <a:off x="457200" y="1457864"/>
            <a:ext cx="11277600" cy="5400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C#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은 </a:t>
            </a:r>
            <a:r>
              <a:rPr lang="ko-KR" altLang="en-US" sz="36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소수점을 포함하는 숫자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리터럴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을 기본적으로는 </a:t>
            </a:r>
            <a:r>
              <a:rPr lang="en-US" altLang="ko-KR" sz="3600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Double</a:t>
            </a:r>
            <a:r>
              <a:rPr lang="ko-KR" altLang="en-US" sz="3600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형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으로 인식한다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우리가 원하는게 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double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이 아닌 경우 </a:t>
            </a:r>
            <a:r>
              <a:rPr lang="en-US" altLang="ko-KR" sz="36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f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float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나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m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decimal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등의 </a:t>
            </a:r>
            <a:r>
              <a:rPr lang="ko-KR" altLang="en-US" sz="36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접미사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붙여서 다른 타입의 </a:t>
            </a:r>
            <a:r>
              <a:rPr lang="ko-KR" alt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리터럴로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지정해줘야 된다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 </a:t>
            </a:r>
          </a:p>
          <a:p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소수점이 없어도 접미사로 다른 타입의 </a:t>
            </a:r>
            <a:r>
              <a:rPr lang="ko-KR" alt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리터럴로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인식하게 할 수도 있다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1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은 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형 상수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	1f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는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1.0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의 </a:t>
            </a:r>
            <a:r>
              <a:rPr lang="en-US" altLang="ko-KR" sz="3600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float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형 상수</a:t>
            </a:r>
          </a:p>
        </p:txBody>
      </p:sp>
    </p:spTree>
    <p:extLst>
      <p:ext uri="{BB962C8B-B14F-4D97-AF65-F5344CB8AC3E}">
        <p14:creationId xmlns:p14="http://schemas.microsoft.com/office/powerpoint/2010/main" val="947503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변수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VS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상수</a:t>
            </a:r>
            <a:endParaRPr lang="en-US" altLang="ko-KR" sz="6000" dirty="0">
              <a:solidFill>
                <a:srgbClr val="FF0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CC86ACF-81BA-4060-A115-C5FF0E140E66}"/>
              </a:ext>
            </a:extLst>
          </p:cNvPr>
          <p:cNvSpPr txBox="1">
            <a:spLocks/>
          </p:cNvSpPr>
          <p:nvPr/>
        </p:nvSpPr>
        <p:spPr>
          <a:xfrm>
            <a:off x="457200" y="1915064"/>
            <a:ext cx="11277600" cy="5400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변수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변하는 수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 VS </a:t>
            </a:r>
            <a:r>
              <a:rPr lang="ko-KR" altLang="en-US" sz="5400" dirty="0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상수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일정한 수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 </a:t>
            </a:r>
          </a:p>
          <a:p>
            <a:endParaRPr lang="en-US" altLang="ko-KR" sz="54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284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Hello World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6073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Console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WriteLine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“Hello World!”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string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인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“Hello World!”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메시지를 출력하는 간단한 프로그램입니다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Console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은 콘솔 창을 나타내는 형식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WriteLine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은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text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해당 콘솔에 출력하는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Console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형식의 메서드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은 문장의 끝을 알려준다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세미콜론 없이는 못 살아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~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4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변수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 </a:t>
            </a:r>
            <a:endParaRPr lang="en-US" altLang="ko-KR" sz="6000" dirty="0">
              <a:solidFill>
                <a:srgbClr val="FF0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CC86ACF-81BA-4060-A115-C5FF0E140E66}"/>
              </a:ext>
            </a:extLst>
          </p:cNvPr>
          <p:cNvSpPr txBox="1">
            <a:spLocks/>
          </p:cNvSpPr>
          <p:nvPr/>
        </p:nvSpPr>
        <p:spPr>
          <a:xfrm>
            <a:off x="457200" y="1690688"/>
            <a:ext cx="11277600" cy="5400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변수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재료를 담는 그릇이다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b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변수를 만들어 보자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8B12518-2240-49BB-8EA1-E40C9E29E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962732"/>
              </p:ext>
            </p:extLst>
          </p:nvPr>
        </p:nvGraphicFramePr>
        <p:xfrm>
          <a:off x="709320" y="2783427"/>
          <a:ext cx="10927714" cy="2655570"/>
        </p:xfrm>
        <a:graphic>
          <a:graphicData uri="http://schemas.openxmlformats.org/drawingml/2006/table">
            <a:tbl>
              <a:tblPr/>
              <a:tblGrid>
                <a:gridCol w="665907">
                  <a:extLst>
                    <a:ext uri="{9D8B030D-6E8A-4147-A177-3AD203B41FA5}">
                      <a16:colId xmlns:a16="http://schemas.microsoft.com/office/drawing/2014/main" val="3307491808"/>
                    </a:ext>
                  </a:extLst>
                </a:gridCol>
                <a:gridCol w="10261807">
                  <a:extLst>
                    <a:ext uri="{9D8B030D-6E8A-4147-A177-3AD203B41FA5}">
                      <a16:colId xmlns:a16="http://schemas.microsoft.com/office/drawing/2014/main" val="2172817921"/>
                    </a:ext>
                  </a:extLst>
                </a:gridCol>
              </a:tblGrid>
              <a:tr h="2383885"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ko-KR" sz="2800" b="0" i="0" dirty="0">
                          <a:solidFill>
                            <a:srgbClr val="9DB9C2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1</a:t>
                      </a:r>
                    </a:p>
                    <a:p>
                      <a:pPr algn="r" fontAlgn="base"/>
                      <a:r>
                        <a:rPr lang="en-US" altLang="ko-KR" sz="2800" b="0" i="0" dirty="0">
                          <a:solidFill>
                            <a:srgbClr val="9DB9C2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2</a:t>
                      </a:r>
                    </a:p>
                    <a:p>
                      <a:pPr algn="r" fontAlgn="base"/>
                      <a:r>
                        <a:rPr lang="en-US" altLang="ko-KR" sz="2800" b="0" i="0" dirty="0">
                          <a:solidFill>
                            <a:srgbClr val="9DB9C2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3</a:t>
                      </a:r>
                    </a:p>
                    <a:p>
                      <a:pPr algn="r" fontAlgn="base"/>
                      <a:r>
                        <a:rPr lang="en-US" altLang="ko-KR" sz="2800" b="0" i="0" dirty="0">
                          <a:solidFill>
                            <a:srgbClr val="9DB9C2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4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b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</a:br>
                      <a:r>
                        <a:rPr lang="en-US" altLang="ko-KR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int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               // (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나는 숫자를 담고 싶어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.)</a:t>
                      </a:r>
                    </a:p>
                    <a:p>
                      <a:pPr algn="l" fontAlgn="base"/>
                      <a:r>
                        <a:rPr lang="en-US" altLang="ko-KR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int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         // (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나는 숫자를 </a:t>
                      </a:r>
                      <a:r>
                        <a:rPr lang="en-US" altLang="ko-KR" sz="2800" b="0" i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그릇에 담고 싶어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.)</a:t>
                      </a:r>
                    </a:p>
                    <a:p>
                      <a:pPr algn="l" fontAlgn="base"/>
                      <a:r>
                        <a:rPr lang="en-US" altLang="ko-KR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int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= 10  // (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나는 숫자를 </a:t>
                      </a:r>
                      <a:r>
                        <a:rPr lang="en-US" altLang="ko-KR" sz="2800" b="0" i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그릇에 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10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만큼 담고 싶어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.)</a:t>
                      </a:r>
                    </a:p>
                    <a:p>
                      <a:pPr algn="l" fontAlgn="base"/>
                      <a:r>
                        <a:rPr lang="en-US" altLang="ko-KR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int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en-US" altLang="ko-KR" sz="2800" b="0" i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= 10; // (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나는 숫자를 </a:t>
                      </a:r>
                      <a:r>
                        <a:rPr lang="en-US" altLang="ko-KR" sz="2800" b="0" i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그릇에 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10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만큼 담고 싶어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. 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담아줘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!)</a:t>
                      </a:r>
                    </a:p>
                    <a:p>
                      <a:pPr algn="l" fontAlgn="base"/>
                      <a:endParaRPr lang="en-US" altLang="ko-KR" sz="2800" b="0" i="0" dirty="0">
                        <a:effectLst/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5587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260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변수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endParaRPr lang="en-US" altLang="ko-KR" sz="6000" dirty="0">
              <a:solidFill>
                <a:srgbClr val="FF0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CC86ACF-81BA-4060-A115-C5FF0E140E66}"/>
              </a:ext>
            </a:extLst>
          </p:cNvPr>
          <p:cNvSpPr txBox="1">
            <a:spLocks/>
          </p:cNvSpPr>
          <p:nvPr/>
        </p:nvSpPr>
        <p:spPr>
          <a:xfrm>
            <a:off x="457200" y="1690688"/>
            <a:ext cx="11277600" cy="5098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변수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변하는 수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b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변수에 다른 값을 넣어보자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906CD8D-47FC-4852-9730-A078B4E70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643993"/>
              </p:ext>
            </p:extLst>
          </p:nvPr>
        </p:nvGraphicFramePr>
        <p:xfrm>
          <a:off x="457198" y="3169183"/>
          <a:ext cx="11277601" cy="1070610"/>
        </p:xfrm>
        <a:graphic>
          <a:graphicData uri="http://schemas.openxmlformats.org/drawingml/2006/table">
            <a:tbl>
              <a:tblPr/>
              <a:tblGrid>
                <a:gridCol w="687229">
                  <a:extLst>
                    <a:ext uri="{9D8B030D-6E8A-4147-A177-3AD203B41FA5}">
                      <a16:colId xmlns:a16="http://schemas.microsoft.com/office/drawing/2014/main" val="449410088"/>
                    </a:ext>
                  </a:extLst>
                </a:gridCol>
                <a:gridCol w="10590372">
                  <a:extLst>
                    <a:ext uri="{9D8B030D-6E8A-4147-A177-3AD203B41FA5}">
                      <a16:colId xmlns:a16="http://schemas.microsoft.com/office/drawing/2014/main" val="3489952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ko-KR" sz="3200" b="0" i="0" dirty="0">
                          <a:solidFill>
                            <a:srgbClr val="9DB9C2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1</a:t>
                      </a:r>
                    </a:p>
                    <a:p>
                      <a:pPr algn="r" fontAlgn="base"/>
                      <a:r>
                        <a:rPr lang="en-US" altLang="ko-KR" sz="3200" b="0" i="0" dirty="0">
                          <a:solidFill>
                            <a:srgbClr val="9DB9C2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2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32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int</a:t>
                      </a:r>
                      <a:r>
                        <a:rPr lang="en-US" altLang="ko-KR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en-US" altLang="ko-KR" sz="3200" b="0" i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altLang="ko-KR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= 10;   // </a:t>
                      </a:r>
                      <a:r>
                        <a:rPr lang="ko-KR" altLang="en-US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새 그릇에 숫자 </a:t>
                      </a:r>
                      <a:r>
                        <a:rPr lang="en-US" altLang="ko-KR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10</a:t>
                      </a:r>
                      <a:r>
                        <a:rPr lang="ko-KR" altLang="en-US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을 담는다</a:t>
                      </a:r>
                    </a:p>
                    <a:p>
                      <a:pPr algn="l" fontAlgn="base"/>
                      <a:r>
                        <a:rPr lang="en-US" altLang="ko-KR" sz="3200" b="0" i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altLang="ko-KR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= 20;        // </a:t>
                      </a:r>
                      <a:r>
                        <a:rPr lang="ko-KR" altLang="en-US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내가 쓰던 </a:t>
                      </a:r>
                      <a:r>
                        <a:rPr lang="en-US" altLang="ko-KR" sz="3200" b="0" i="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altLang="ko-KR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ko-KR" altLang="en-US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그릇에 숫자 </a:t>
                      </a:r>
                      <a:r>
                        <a:rPr lang="en-US" altLang="ko-KR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20</a:t>
                      </a:r>
                      <a:r>
                        <a:rPr lang="ko-KR" altLang="en-US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을 다시 담는다</a:t>
                      </a:r>
                      <a:r>
                        <a:rPr lang="en-US" altLang="ko-KR" sz="32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.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026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537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상수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 </a:t>
            </a:r>
            <a:endParaRPr lang="en-US" altLang="ko-KR" sz="6000" dirty="0">
              <a:solidFill>
                <a:srgbClr val="FF0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CC86ACF-81BA-4060-A115-C5FF0E140E66}"/>
              </a:ext>
            </a:extLst>
          </p:cNvPr>
          <p:cNvSpPr txBox="1">
            <a:spLocks/>
          </p:cNvSpPr>
          <p:nvPr/>
        </p:nvSpPr>
        <p:spPr>
          <a:xfrm>
            <a:off x="457200" y="1690688"/>
            <a:ext cx="11277600" cy="5400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상수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변하지 않는 수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b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상수를 만들어 보자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실수로 값을 바꾸는 것을 예방한다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 (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주로 문자열에서 많이 씀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!)</a:t>
            </a: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6139530-BAD1-4E96-9472-4B2D6AFD4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929747"/>
              </p:ext>
            </p:extLst>
          </p:nvPr>
        </p:nvGraphicFramePr>
        <p:xfrm>
          <a:off x="534838" y="3016251"/>
          <a:ext cx="11199962" cy="521970"/>
        </p:xfrm>
        <a:graphic>
          <a:graphicData uri="http://schemas.openxmlformats.org/drawingml/2006/table">
            <a:tbl>
              <a:tblPr/>
              <a:tblGrid>
                <a:gridCol w="682497">
                  <a:extLst>
                    <a:ext uri="{9D8B030D-6E8A-4147-A177-3AD203B41FA5}">
                      <a16:colId xmlns:a16="http://schemas.microsoft.com/office/drawing/2014/main" val="1065039097"/>
                    </a:ext>
                  </a:extLst>
                </a:gridCol>
                <a:gridCol w="10517465">
                  <a:extLst>
                    <a:ext uri="{9D8B030D-6E8A-4147-A177-3AD203B41FA5}">
                      <a16:colId xmlns:a16="http://schemas.microsoft.com/office/drawing/2014/main" val="23941518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ko-KR" sz="2800" b="0" i="0">
                          <a:solidFill>
                            <a:srgbClr val="9DB9C2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1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const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en-US" altLang="ko-KR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int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en-US" altLang="ko-KR" sz="2800" b="0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= 20; // 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숫자 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20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이 들어 있는 상수 </a:t>
                      </a:r>
                      <a:r>
                        <a:rPr lang="en-US" altLang="ko-KR" sz="2800" b="0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VAL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입니다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.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5446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ACA31E2-305B-44B1-9DD9-2112D9DA4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685604"/>
              </p:ext>
            </p:extLst>
          </p:nvPr>
        </p:nvGraphicFramePr>
        <p:xfrm>
          <a:off x="534838" y="5167312"/>
          <a:ext cx="11199962" cy="948690"/>
        </p:xfrm>
        <a:graphic>
          <a:graphicData uri="http://schemas.openxmlformats.org/drawingml/2006/table">
            <a:tbl>
              <a:tblPr/>
              <a:tblGrid>
                <a:gridCol w="682498">
                  <a:extLst>
                    <a:ext uri="{9D8B030D-6E8A-4147-A177-3AD203B41FA5}">
                      <a16:colId xmlns:a16="http://schemas.microsoft.com/office/drawing/2014/main" val="2879997352"/>
                    </a:ext>
                  </a:extLst>
                </a:gridCol>
                <a:gridCol w="10517464">
                  <a:extLst>
                    <a:ext uri="{9D8B030D-6E8A-4147-A177-3AD203B41FA5}">
                      <a16:colId xmlns:a16="http://schemas.microsoft.com/office/drawing/2014/main" val="24040650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ko-KR" sz="2800" b="0" i="0" dirty="0">
                          <a:solidFill>
                            <a:srgbClr val="9DB9C2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1</a:t>
                      </a:r>
                    </a:p>
                    <a:p>
                      <a:pPr algn="r" fontAlgn="base"/>
                      <a:r>
                        <a:rPr lang="en-US" altLang="ko-KR" sz="2800" b="0" i="0" dirty="0">
                          <a:solidFill>
                            <a:srgbClr val="9DB9C2"/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2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const</a:t>
                      </a:r>
                      <a:r>
                        <a:rPr 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en-US" sz="2800" b="0" i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string</a:t>
                      </a:r>
                      <a:r>
                        <a:rPr 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en-US" sz="2800" b="0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SEOUL</a:t>
                      </a:r>
                      <a:r>
                        <a:rPr 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= "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서울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";    // SEOUL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을 상수로 선언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!</a:t>
                      </a:r>
                    </a:p>
                    <a:p>
                      <a:pPr algn="l" fontAlgn="base"/>
                      <a:r>
                        <a:rPr lang="en-US" sz="2800" b="0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SEOUL</a:t>
                      </a:r>
                      <a:r>
                        <a:rPr 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= "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부산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";                         // 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못 바꾸는 값인데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?</a:t>
                      </a:r>
                      <a:r>
                        <a:rPr lang="ko-KR" altLang="en-US" sz="2800" b="0" i="0" dirty="0" err="1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ㅋ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 </a:t>
                      </a:r>
                      <a:r>
                        <a:rPr lang="ko-KR" altLang="en-US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에러 </a:t>
                      </a:r>
                      <a:r>
                        <a:rPr lang="en-US" altLang="ko-KR" sz="2800" b="0" i="0" dirty="0">
                          <a:effectLst/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!!!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249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868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산술연산자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21539" y="1549940"/>
            <a:ext cx="10515600" cy="49429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+, -, *, / :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우리가 아는 사칙 연산자들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% (</a:t>
            </a: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모듈러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연산자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 :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새로운 연산자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Quiz) </a:t>
            </a:r>
          </a:p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int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3;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= 4;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a/b;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Console.WriteLine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(b);</a:t>
            </a:r>
          </a:p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다음의 출력 결과는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840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산술연산자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%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320615" y="1381011"/>
            <a:ext cx="1155077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%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B (</a:t>
            </a: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모듈러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연산자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 : A/B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나머지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반환해 준다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다른 말로 </a:t>
            </a:r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나머지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연산자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예를 들어서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3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%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 	=&gt; 1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4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%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 	=&gt; 0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5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%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 	=&gt; 5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9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%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4 	=&gt; 1</a:t>
            </a:r>
          </a:p>
        </p:txBody>
      </p:sp>
    </p:spTree>
    <p:extLst>
      <p:ext uri="{BB962C8B-B14F-4D97-AF65-F5344CB8AC3E}">
        <p14:creationId xmlns:p14="http://schemas.microsoft.com/office/powerpoint/2010/main" val="363044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산술연산자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%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활용하기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320615" y="1381011"/>
            <a:ext cx="1155077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모듈러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연산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number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x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배수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== </a:t>
            </a:r>
            <a:r>
              <a:rPr lang="en-US" altLang="ko-KR" sz="4000" dirty="0" err="1">
                <a:solidFill>
                  <a:schemeClr val="accent5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number</a:t>
            </a:r>
            <a:r>
              <a:rPr lang="en-US" altLang="ko-KR" sz="4000" dirty="0" err="1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%</a:t>
            </a:r>
            <a:r>
              <a:rPr lang="en-US" altLang="ko-KR" sz="4000" dirty="0" err="1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x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==0</a:t>
            </a:r>
          </a:p>
          <a:p>
            <a:pPr marL="571500" indent="-571500">
              <a:buFontTx/>
              <a:buChar char="-"/>
            </a:pP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짝수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x</a:t>
            </a:r>
            <a:r>
              <a:rPr lang="en-US" altLang="ko-KR" sz="4000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%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2==0</a:t>
            </a:r>
          </a:p>
        </p:txBody>
      </p:sp>
    </p:spTree>
    <p:extLst>
      <p:ext uri="{BB962C8B-B14F-4D97-AF65-F5344CB8AC3E}">
        <p14:creationId xmlns:p14="http://schemas.microsoft.com/office/powerpoint/2010/main" val="1744078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문장 부호들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– ;, {}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3245" y="1381011"/>
            <a:ext cx="11138140" cy="527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한 문장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명령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끝을 알려줌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{} -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명령어들의 묶음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 -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메소드에서 사용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인자를 여기에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5827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Quiz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1" y="1424615"/>
            <a:ext cx="11298037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프로그램이 실행되고 가장 처음 실행되는 함수는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99FF172-AED8-40D5-B64B-FCB088C964C0}"/>
              </a:ext>
            </a:extLst>
          </p:cNvPr>
          <p:cNvSpPr txBox="1">
            <a:spLocks/>
          </p:cNvSpPr>
          <p:nvPr/>
        </p:nvSpPr>
        <p:spPr>
          <a:xfrm>
            <a:off x="597996" y="4770603"/>
            <a:ext cx="10973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311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2B88D-D4C6-4719-8860-1FB75F60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04" y="457200"/>
            <a:ext cx="10850592" cy="59436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ko-KR" altLang="en-US" sz="48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출처</a:t>
            </a:r>
            <a:endParaRPr lang="en-US" altLang="ko-KR" sz="4800" dirty="0">
              <a:solidFill>
                <a:schemeClr val="accent2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endParaRPr lang="en-US" altLang="ko-KR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여기에 있는 내용들은 마이크로소프트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C#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튜토리얼 문서와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이고잉님의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오픈튜토리얼을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참고하여 만들었음을 알립니다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!!!</a:t>
            </a:r>
          </a:p>
          <a:p>
            <a:endParaRPr lang="en-US" altLang="ko-KR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2"/>
              </a:rPr>
              <a:t>https://docs.microsoft.com/ko-kr/dotnet/csharp/tutorials/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3"/>
              </a:rPr>
              <a:t>https://opentutorials.org/module/3366/19780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179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String 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“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Hello World!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”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==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string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“Hello World!” –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이런 것이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string!!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문자열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!!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콘솔형식과 마찬가지로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형식에도 메서드가 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pPr marL="0" indent="0">
              <a:buNone/>
            </a:pP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string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메서드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 Text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와 관련된 작업을 수행한다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763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String 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string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CIEN_Programmer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=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“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Hello World!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”</a:t>
            </a:r>
            <a:b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메시지를 더 많이 출력하고 싶으면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CIEN_Programmer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CIEN_Programmer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);</a:t>
            </a:r>
            <a:b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CIEN_Programmer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김수환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CIEN_Programmer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);</a:t>
            </a: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230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String 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string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CIEN_Programmer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=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“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Hello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” 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+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”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World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”;</a:t>
            </a:r>
            <a:b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Text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앞에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안녕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붙여주고 싶다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CIEN_Programmer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안녕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 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+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CIEN_Programmer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);</a:t>
            </a:r>
            <a:b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+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사용해서 변수 및 상수 문자열에서 문자열을 빌드했다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07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String ?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또 다른 방법이 있다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249" y="1652328"/>
            <a:ext cx="11115502" cy="46190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Console.WriteLine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$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안녕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Programmer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”);</a:t>
            </a:r>
            <a:b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Text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앞에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안녕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붙여주고 싶다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CIEN_Programmer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$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안녕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{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CIEN_Programmer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}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”);</a:t>
            </a:r>
            <a:b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문자열을 여는 따옴표 앞에 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$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사용하면 중괄호 안에 변수를 넣을 수 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27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String 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124" y="1690688"/>
            <a:ext cx="1165375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Console.WriteLine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$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안녕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{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CIEN_Programmer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답변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{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groot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”);</a:t>
            </a:r>
            <a:b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변수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여러개도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가능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!!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CIEN_Programmer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groot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 am </a:t>
            </a:r>
            <a:r>
              <a:rPr lang="en-US" altLang="ko-KR" dirty="0" err="1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groot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$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안녕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{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CIEN_Programmer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}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답변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{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groot</a:t>
            </a:r>
            <a:r>
              <a:rPr lang="en-US" altLang="ko-KR" dirty="0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}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”);</a:t>
            </a:r>
          </a:p>
        </p:txBody>
      </p:sp>
    </p:spTree>
    <p:extLst>
      <p:ext uri="{BB962C8B-B14F-4D97-AF65-F5344CB8AC3E}">
        <p14:creationId xmlns:p14="http://schemas.microsoft.com/office/powerpoint/2010/main" val="957700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String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의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Property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7"/>
            <a:ext cx="12192000" cy="49343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문자열의 속성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Length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–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문자열의 문자 수 반환</a:t>
            </a:r>
            <a:b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endParaRPr lang="en-US" altLang="ko-KR" dirty="0">
              <a:solidFill>
                <a:schemeClr val="accent6">
                  <a:lumMod val="7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문자열의 속성인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Length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사용하면 문자열의 길이를 알 수 있다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korean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= “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가나다라마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sz="24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Console.WriteLine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(“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문자열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{</a:t>
            </a:r>
            <a:r>
              <a:rPr lang="en-US" altLang="ko-KR" sz="2400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korean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}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는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{</a:t>
            </a:r>
            <a:r>
              <a:rPr lang="en-US" altLang="ko-KR" sz="2400" dirty="0" err="1">
                <a:solidFill>
                  <a:schemeClr val="accent2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korean</a:t>
            </a:r>
            <a:r>
              <a:rPr lang="en-US" altLang="ko-KR" sz="24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r>
              <a:rPr lang="en-US" altLang="ko-KR" sz="2400" dirty="0" err="1">
                <a:solidFill>
                  <a:srgbClr val="FF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Length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}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자이다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”);</a:t>
            </a:r>
          </a:p>
          <a:p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외울게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너무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많나여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??  </a:t>
            </a:r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걱정ㄴㄴ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IntelliSense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기능이 있습니다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 –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수행할 수 있는 작업에 대한 제안을 제공해 줌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.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을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눌러서 뒤에 사용할 수 있는 속성 및 메서드에 대한 제안 목록을 확인해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봅시당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893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2618</TotalTime>
  <Words>1043</Words>
  <Application>Microsoft Office PowerPoint</Application>
  <PresentationFormat>와이드스크린</PresentationFormat>
  <Paragraphs>360</Paragraphs>
  <Slides>38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맑은 고딕</vt:lpstr>
      <vt:lpstr>210 앱굴림 B</vt:lpstr>
      <vt:lpstr>210 앱굴림 R</vt:lpstr>
      <vt:lpstr>210 앱굴림 L</vt:lpstr>
      <vt:lpstr>Arial</vt:lpstr>
      <vt:lpstr>Office 테마</vt:lpstr>
      <vt:lpstr>C# 교실</vt:lpstr>
      <vt:lpstr>Introduction to C#</vt:lpstr>
      <vt:lpstr>Hello World</vt:lpstr>
      <vt:lpstr>String ?</vt:lpstr>
      <vt:lpstr>String ?</vt:lpstr>
      <vt:lpstr>String ?</vt:lpstr>
      <vt:lpstr>String ? 또 다른 방법이 있다!</vt:lpstr>
      <vt:lpstr>String ?</vt:lpstr>
      <vt:lpstr>String의 Property</vt:lpstr>
      <vt:lpstr>String TMI</vt:lpstr>
      <vt:lpstr>String TMI</vt:lpstr>
      <vt:lpstr>Search String</vt:lpstr>
      <vt:lpstr>Search에 대해서 더 궁금하다 …</vt:lpstr>
      <vt:lpstr>C# Programming</vt:lpstr>
      <vt:lpstr>먼저 우리 프로그램을 다시 한번 살펴보자</vt:lpstr>
      <vt:lpstr>오늘 할 것</vt:lpstr>
      <vt:lpstr>자료형</vt:lpstr>
      <vt:lpstr>자료형 - Object?</vt:lpstr>
      <vt:lpstr>float의 정확성 (부동소수점)</vt:lpstr>
      <vt:lpstr>float의 정확성 (부동소수점)</vt:lpstr>
      <vt:lpstr>형 변환(암시적)</vt:lpstr>
      <vt:lpstr>형 변환(명시적)</vt:lpstr>
      <vt:lpstr>키워드(예약어)</vt:lpstr>
      <vt:lpstr>키워드(예약어)</vt:lpstr>
      <vt:lpstr>키워드들 구경</vt:lpstr>
      <vt:lpstr>리터럴</vt:lpstr>
      <vt:lpstr>리터럴(정수형)</vt:lpstr>
      <vt:lpstr>리터럴(실수형) 중요!!</vt:lpstr>
      <vt:lpstr>변수 VS 상수</vt:lpstr>
      <vt:lpstr>변수 1 </vt:lpstr>
      <vt:lpstr>변수 2</vt:lpstr>
      <vt:lpstr>상수 1 </vt:lpstr>
      <vt:lpstr>산술연산자</vt:lpstr>
      <vt:lpstr>산술연산자 - %</vt:lpstr>
      <vt:lpstr>산술연산자 - % 활용하기</vt:lpstr>
      <vt:lpstr>문장 부호들 – ;, {}</vt:lpstr>
      <vt:lpstr>Quiz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주형 고</dc:creator>
  <cp:lastModifiedBy>주형 고</cp:lastModifiedBy>
  <cp:revision>1261</cp:revision>
  <dcterms:created xsi:type="dcterms:W3CDTF">2019-03-22T01:10:12Z</dcterms:created>
  <dcterms:modified xsi:type="dcterms:W3CDTF">2019-04-11T03:28:38Z</dcterms:modified>
</cp:coreProperties>
</file>